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1" r:id="rId3"/>
    <p:sldId id="282" r:id="rId4"/>
    <p:sldId id="265" r:id="rId5"/>
    <p:sldId id="268" r:id="rId6"/>
    <p:sldId id="274" r:id="rId7"/>
    <p:sldId id="275" r:id="rId8"/>
    <p:sldId id="258" r:id="rId9"/>
    <p:sldId id="259" r:id="rId10"/>
    <p:sldId id="296" r:id="rId11"/>
    <p:sldId id="280" r:id="rId12"/>
    <p:sldId id="288" r:id="rId13"/>
    <p:sldId id="284" r:id="rId14"/>
    <p:sldId id="285" r:id="rId15"/>
    <p:sldId id="283" r:id="rId16"/>
    <p:sldId id="286" r:id="rId17"/>
    <p:sldId id="290" r:id="rId18"/>
    <p:sldId id="291" r:id="rId19"/>
    <p:sldId id="292" r:id="rId20"/>
    <p:sldId id="293" r:id="rId21"/>
    <p:sldId id="294" r:id="rId22"/>
    <p:sldId id="295" r:id="rId23"/>
    <p:sldId id="263" r:id="rId24"/>
    <p:sldId id="289" r:id="rId25"/>
    <p:sldId id="266" r:id="rId26"/>
    <p:sldId id="257" r:id="rId27"/>
    <p:sldId id="272" r:id="rId28"/>
    <p:sldId id="261" r:id="rId29"/>
    <p:sldId id="26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092E-1321-4A22-8555-1B36AEB6F3F7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89528-1BE8-4D92-ABEB-7E0CDFBFE8A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E443F-50A0-41F8-BDBA-A3C4D3FC9792}" type="slidenum">
              <a:rPr lang="en-I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2C52-D3EB-4E3A-8548-29F0142FC57C}" type="datetimeFigureOut">
              <a:rPr lang="en-US" smtClean="0"/>
              <a:pPr/>
              <a:t>9/18/2013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5826-746A-442B-9B32-4F61FB40CA4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2. Cells &amp; the Microscope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E" sz="2800" dirty="0" smtClean="0"/>
              <a:t>To examine an animal cell under the microscope</a:t>
            </a:r>
            <a:endParaRPr lang="en-IE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E" smtClean="0"/>
              <a:t>	1</a:t>
            </a:r>
            <a:r>
              <a:rPr lang="en-IE" dirty="0" smtClean="0"/>
              <a:t>. Swab inside cheek surface again using a disposable inoculating loop/swab and transfer the sample onto the second slide. Put the loop/swab into the disposal jar.</a:t>
            </a:r>
            <a:br>
              <a:rPr lang="en-IE" dirty="0" smtClean="0"/>
            </a:br>
            <a:r>
              <a:rPr lang="en-IE" dirty="0" smtClean="0"/>
              <a:t>2. Air dry the slide.</a:t>
            </a:r>
            <a:br>
              <a:rPr lang="en-IE" dirty="0" smtClean="0"/>
            </a:br>
            <a:r>
              <a:rPr lang="en-IE" dirty="0" smtClean="0"/>
              <a:t>3. Cover the sample with one drop of </a:t>
            </a:r>
            <a:r>
              <a:rPr lang="en-IE" dirty="0" err="1" smtClean="0"/>
              <a:t>methylene</a:t>
            </a:r>
            <a:r>
              <a:rPr lang="en-IE" dirty="0" smtClean="0"/>
              <a:t> blue solution.</a:t>
            </a:r>
            <a:br>
              <a:rPr lang="en-IE" dirty="0" smtClean="0"/>
            </a:br>
            <a:r>
              <a:rPr lang="en-IE" dirty="0" smtClean="0"/>
              <a:t>4. Allow to stand for one minute.</a:t>
            </a:r>
            <a:br>
              <a:rPr lang="en-IE" dirty="0" smtClean="0"/>
            </a:br>
            <a:r>
              <a:rPr lang="en-IE" dirty="0" smtClean="0"/>
              <a:t>5. Gently, using a wash bottle, wash excess stain from the slide.</a:t>
            </a:r>
            <a:br>
              <a:rPr lang="en-IE" dirty="0" smtClean="0"/>
            </a:br>
            <a:r>
              <a:rPr lang="en-IE" dirty="0" smtClean="0"/>
              <a:t>6. Apply a cover slip to this preparation as in Fig. 1.</a:t>
            </a:r>
            <a:br>
              <a:rPr lang="en-IE" dirty="0" smtClean="0"/>
            </a:br>
            <a:r>
              <a:rPr lang="en-IE" dirty="0" smtClean="0"/>
              <a:t>7. Dry the slide carefully with filter paper/absorbent paper and label it.</a:t>
            </a:r>
            <a:br>
              <a:rPr lang="en-IE" dirty="0" smtClean="0"/>
            </a:br>
            <a:r>
              <a:rPr lang="en-IE" dirty="0" smtClean="0"/>
              <a:t>8. Examine under the microscope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heek%20Cell%20(Googl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72326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476375" y="47625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>
                <a:latin typeface="Comic Sans MS" pitchFamily="66" charset="0"/>
              </a:rPr>
              <a:t>Cheek Cells (Animal Cell)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 flipH="1">
            <a:off x="6011863" y="3789363"/>
            <a:ext cx="10080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7019925" y="3500438"/>
            <a:ext cx="15113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500">
                <a:latin typeface="Comic Sans MS" pitchFamily="66" charset="0"/>
              </a:rPr>
              <a:t>Nucleus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940425" y="2205038"/>
            <a:ext cx="23764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500">
                <a:latin typeface="Comic Sans MS" pitchFamily="66" charset="0"/>
              </a:rPr>
              <a:t>Cell Membrane</a:t>
            </a: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 flipH="1">
            <a:off x="5795963" y="2636838"/>
            <a:ext cx="2889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E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3419475" y="1844675"/>
            <a:ext cx="23764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500">
                <a:latin typeface="Comic Sans MS" pitchFamily="66" charset="0"/>
              </a:rPr>
              <a:t>Cytoplasm</a:t>
            </a: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 flipH="1">
            <a:off x="3348038" y="2276475"/>
            <a:ext cx="7191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Tissues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7740352" cy="5400600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A tissue is a group of similar cells specialised to carry out a particular job.</a:t>
            </a:r>
            <a:br>
              <a:rPr lang="en-IE" dirty="0" smtClean="0"/>
            </a:br>
            <a:r>
              <a:rPr lang="en-IE" dirty="0" smtClean="0"/>
              <a:t> </a:t>
            </a:r>
            <a:br>
              <a:rPr lang="en-IE" dirty="0" smtClean="0"/>
            </a:br>
            <a:r>
              <a:rPr lang="en-IE" b="1" dirty="0" smtClean="0"/>
              <a:t>Muscle cells</a:t>
            </a:r>
            <a:r>
              <a:rPr lang="en-IE" dirty="0" smtClean="0"/>
              <a:t>: form </a:t>
            </a:r>
            <a:r>
              <a:rPr lang="en-IE" b="1" dirty="0" smtClean="0"/>
              <a:t>muscle tissue </a:t>
            </a:r>
            <a:r>
              <a:rPr lang="en-IE" dirty="0" smtClean="0"/>
              <a:t>for movement.</a:t>
            </a:r>
          </a:p>
          <a:p>
            <a:pPr>
              <a:buNone/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b="1" dirty="0" smtClean="0"/>
              <a:t>Nerve cells</a:t>
            </a:r>
            <a:r>
              <a:rPr lang="en-IE" dirty="0" smtClean="0"/>
              <a:t>: form </a:t>
            </a:r>
            <a:r>
              <a:rPr lang="en-IE" b="1" dirty="0" smtClean="0"/>
              <a:t>nerve tissue </a:t>
            </a:r>
            <a:r>
              <a:rPr lang="en-IE" dirty="0" smtClean="0"/>
              <a:t>for rapid transfer of information.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b="1" dirty="0" smtClean="0"/>
              <a:t>Blood</a:t>
            </a:r>
            <a:r>
              <a:rPr lang="en-IE" dirty="0" smtClean="0"/>
              <a:t>: transports materials throughout the body – can be considered to be a complex tissue as it has a number of different cell types.</a:t>
            </a:r>
          </a:p>
        </p:txBody>
      </p:sp>
      <p:pic>
        <p:nvPicPr>
          <p:cNvPr id="4" name="Picture 3" descr="tiss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2504" y="1412776"/>
            <a:ext cx="171149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-459432"/>
            <a:ext cx="1738114" cy="3234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Organs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5001419"/>
          </a:xfrm>
        </p:spPr>
        <p:txBody>
          <a:bodyPr>
            <a:normAutofit fontScale="70000" lnSpcReduction="20000"/>
          </a:bodyPr>
          <a:lstStyle/>
          <a:p>
            <a:r>
              <a:rPr lang="en-IE" dirty="0" smtClean="0"/>
              <a:t>An organ is a group of tissues working together to carry out a particular job.</a:t>
            </a:r>
          </a:p>
          <a:p>
            <a:endParaRPr lang="en-IE" dirty="0" smtClean="0"/>
          </a:p>
          <a:p>
            <a:pPr>
              <a:buNone/>
            </a:pPr>
            <a:r>
              <a:rPr lang="en-IE" b="1" dirty="0" smtClean="0"/>
              <a:t>Heart</a:t>
            </a:r>
            <a:r>
              <a:rPr lang="en-IE" dirty="0" smtClean="0"/>
              <a:t>: a mixture of muscle and nervous tissue – its job is to pump the blood.</a:t>
            </a:r>
          </a:p>
          <a:p>
            <a:pPr>
              <a:buNone/>
            </a:pPr>
            <a:r>
              <a:rPr lang="en-IE" b="1" dirty="0" smtClean="0"/>
              <a:t>Lungs</a:t>
            </a:r>
            <a:r>
              <a:rPr lang="en-IE" dirty="0" smtClean="0"/>
              <a:t>: their job is to absorb oxygen and excrete carbon dioxide.</a:t>
            </a:r>
          </a:p>
          <a:p>
            <a:pPr>
              <a:buNone/>
            </a:pPr>
            <a:r>
              <a:rPr lang="en-IE" b="1" dirty="0" smtClean="0"/>
              <a:t>Brain</a:t>
            </a:r>
            <a:r>
              <a:rPr lang="en-IE" dirty="0" smtClean="0"/>
              <a:t>: its job is to control the body’s activities, think, learn and make decisions.</a:t>
            </a:r>
          </a:p>
          <a:p>
            <a:pPr>
              <a:buNone/>
            </a:pPr>
            <a:r>
              <a:rPr lang="en-IE" b="1" dirty="0" smtClean="0"/>
              <a:t>Root</a:t>
            </a:r>
            <a:r>
              <a:rPr lang="en-IE" dirty="0" smtClean="0"/>
              <a:t>: anchorage, food storage, water and mineral absorption are its main jobs.</a:t>
            </a:r>
          </a:p>
          <a:p>
            <a:pPr>
              <a:buNone/>
            </a:pPr>
            <a:r>
              <a:rPr lang="en-IE" b="1" dirty="0" smtClean="0"/>
              <a:t>Stem</a:t>
            </a:r>
            <a:r>
              <a:rPr lang="en-IE" dirty="0" smtClean="0"/>
              <a:t>: support the leaves, buds and flowers; food storage,</a:t>
            </a:r>
          </a:p>
          <a:p>
            <a:pPr>
              <a:buNone/>
            </a:pPr>
            <a:r>
              <a:rPr lang="en-IE" b="1" dirty="0" smtClean="0"/>
              <a:t>Leaf</a:t>
            </a:r>
            <a:r>
              <a:rPr lang="en-IE" dirty="0" smtClean="0"/>
              <a:t>: photosynthesis and transpiration.</a:t>
            </a:r>
            <a:br>
              <a:rPr lang="en-IE" dirty="0" smtClean="0"/>
            </a:br>
            <a:endParaRPr lang="en-IE" dirty="0" smtClean="0"/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Organs cannot work by themselves; they depend on other organs to supply things they need.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Systems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en-IE" dirty="0" smtClean="0"/>
          </a:p>
          <a:p>
            <a:r>
              <a:rPr lang="en-IE" dirty="0" smtClean="0"/>
              <a:t>A system is a group of organs working together to carry out a particular job.</a:t>
            </a:r>
          </a:p>
          <a:p>
            <a:endParaRPr lang="en-IE" dirty="0" smtClean="0"/>
          </a:p>
          <a:p>
            <a:r>
              <a:rPr lang="en-IE" b="1" dirty="0" smtClean="0"/>
              <a:t>Digestive</a:t>
            </a:r>
            <a:r>
              <a:rPr lang="en-IE" dirty="0" smtClean="0"/>
              <a:t>: oesophagus, stomach, liver, pancreas, small intestine, large intestine.</a:t>
            </a:r>
            <a:br>
              <a:rPr lang="en-IE" dirty="0" smtClean="0"/>
            </a:br>
            <a:r>
              <a:rPr lang="en-IE" b="1" dirty="0" smtClean="0"/>
              <a:t>Nervous</a:t>
            </a:r>
            <a:r>
              <a:rPr lang="en-IE" dirty="0" smtClean="0"/>
              <a:t>: brain, spinal cord, nerves, eyes, ears, taste buds, nose, skin, nerves.</a:t>
            </a:r>
            <a:br>
              <a:rPr lang="en-IE" dirty="0" smtClean="0"/>
            </a:br>
            <a:r>
              <a:rPr lang="en-IE" b="1" dirty="0" smtClean="0"/>
              <a:t>Circulatory</a:t>
            </a:r>
            <a:r>
              <a:rPr lang="en-IE" dirty="0" smtClean="0"/>
              <a:t>: heart, arteries, veins, blood</a:t>
            </a:r>
          </a:p>
          <a:p>
            <a:endParaRPr lang="en-IE" dirty="0"/>
          </a:p>
        </p:txBody>
      </p:sp>
      <p:pic>
        <p:nvPicPr>
          <p:cNvPr id="4" name="Picture 3" descr="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619672" cy="328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http://www.livingscience.co.uk/year7/cells/organ%20syste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441063" cy="368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566738"/>
            <a:ext cx="89439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Plant Cell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548680"/>
          <a:ext cx="9144000" cy="50119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07625"/>
                <a:gridCol w="6536375"/>
              </a:tblGrid>
              <a:tr h="59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8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Part</a:t>
                      </a:r>
                      <a:endParaRPr lang="en-IE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8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Function</a:t>
                      </a:r>
                      <a:endParaRPr lang="en-IE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b="1"/>
                        <a:t>Cytoplasm</a:t>
                      </a:r>
                      <a:endParaRPr lang="en-IE" sz="2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dirty="0"/>
                        <a:t>Most of the cell’s activities happen here</a:t>
                      </a:r>
                      <a:endParaRPr lang="en-IE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b="1"/>
                        <a:t>Cell membrane</a:t>
                      </a:r>
                      <a:endParaRPr lang="en-IE" sz="2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/>
                        <a:t>Holds in the contents of the cell and controls what enters and leaves the cell  </a:t>
                      </a:r>
                      <a:endParaRPr lang="en-IE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b="1"/>
                        <a:t>Nucleus</a:t>
                      </a:r>
                      <a:endParaRPr lang="en-IE" sz="2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/>
                        <a:t>Controls the activities of the cell</a:t>
                      </a:r>
                      <a:endParaRPr lang="en-IE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b="1"/>
                        <a:t>Vacuoles</a:t>
                      </a:r>
                      <a:endParaRPr lang="en-IE" sz="2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/>
                        <a:t>Store food</a:t>
                      </a:r>
                      <a:endParaRPr lang="en-IE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b="1"/>
                        <a:t>Cell wall</a:t>
                      </a:r>
                      <a:endParaRPr lang="en-IE" sz="28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/>
                        <a:t>Provides support and structure to plant cells</a:t>
                      </a:r>
                      <a:endParaRPr lang="en-IE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b="1" dirty="0"/>
                        <a:t>Chloroplasts</a:t>
                      </a:r>
                      <a:endParaRPr lang="en-IE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800" dirty="0"/>
                        <a:t>These contain chlorophyll which makes food for plant cells</a:t>
                      </a:r>
                      <a:endParaRPr lang="en-IE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Experiment: To examine a plant cell under the micro-scope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Syllabus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b="1" dirty="0" smtClean="0"/>
              <a:t>OB42</a:t>
            </a:r>
            <a:r>
              <a:rPr lang="en-IE" dirty="0" smtClean="0"/>
              <a:t> Identify, and understand the functions of, the main parts of a microscope (light microscope only) and use it to 	examine an animal cell and a plant cell</a:t>
            </a:r>
          </a:p>
          <a:p>
            <a:endParaRPr lang="en-IE" dirty="0" smtClean="0"/>
          </a:p>
          <a:p>
            <a:r>
              <a:rPr lang="en-IE" b="1" dirty="0" smtClean="0"/>
              <a:t>OB43</a:t>
            </a:r>
            <a:r>
              <a:rPr lang="en-IE" dirty="0" smtClean="0"/>
              <a:t> Draw one example each of an animal cell and a plant cell, identifying the nucleus, cytoplasm and cell wall (plant cell), and indicate the position of the cell membrane</a:t>
            </a:r>
          </a:p>
          <a:p>
            <a:endParaRPr lang="en-IE" dirty="0" smtClean="0"/>
          </a:p>
          <a:p>
            <a:r>
              <a:rPr lang="en-IE" b="1" dirty="0" smtClean="0"/>
              <a:t>OB44</a:t>
            </a:r>
            <a:r>
              <a:rPr lang="en-IE" dirty="0" smtClean="0"/>
              <a:t> Prepare a slide from plant tissue and sketch the cells under magnification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2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http://proscitech.com.au/cataloguex/img/o/onion%20epidermis%201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68344" cy="6901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5842" name="Picture 2" descr="http://3.bp.blogspot.com/_XnrGbpEZjRQ/TOFwSGH_C5I/AAAAAAAAAAY/EwpEb0RrAqk/s1600/Epidermal-Cell-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8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397000"/>
            <a:ext cx="88709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Syllabus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b="1" dirty="0" smtClean="0"/>
              <a:t>OB42</a:t>
            </a:r>
            <a:r>
              <a:rPr lang="en-IE" dirty="0" smtClean="0"/>
              <a:t> Identify, and understand the functions of, the main parts of a microscope (light microscope only) and use it to 	examine an animal cell and a plant cell</a:t>
            </a:r>
          </a:p>
          <a:p>
            <a:endParaRPr lang="en-IE" dirty="0" smtClean="0"/>
          </a:p>
          <a:p>
            <a:r>
              <a:rPr lang="en-IE" b="1" dirty="0" smtClean="0"/>
              <a:t>OB43</a:t>
            </a:r>
            <a:r>
              <a:rPr lang="en-IE" dirty="0" smtClean="0"/>
              <a:t> Draw one example each of an animal cell and a plant cell, identifying the nucleus, cytoplasm and cell wall (plant cell), and indicate the position of the cell membrane</a:t>
            </a:r>
          </a:p>
          <a:p>
            <a:endParaRPr lang="en-IE" dirty="0" smtClean="0"/>
          </a:p>
          <a:p>
            <a:r>
              <a:rPr lang="en-IE" b="1" dirty="0" smtClean="0"/>
              <a:t>OB44</a:t>
            </a:r>
            <a:r>
              <a:rPr lang="en-IE" dirty="0" smtClean="0"/>
              <a:t> Prepare a slide from plant tissue and sketch the cells under magnification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349375"/>
            <a:ext cx="86487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241425"/>
            <a:ext cx="61531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34"/>
          <p:cNvSpPr txBox="1">
            <a:spLocks noChangeArrowheads="1"/>
          </p:cNvSpPr>
          <p:nvPr/>
        </p:nvSpPr>
        <p:spPr bwMode="auto">
          <a:xfrm>
            <a:off x="457200" y="762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b="1">
                <a:latin typeface="Comic Sans MS" pitchFamily="66" charset="0"/>
              </a:rPr>
              <a:t>Plant v Animal Cells</a:t>
            </a:r>
            <a:endParaRPr lang="en-GB" sz="3200" b="1">
              <a:latin typeface="Comic Sans MS" pitchFamily="66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1633538"/>
            <a:ext cx="7029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07950"/>
            <a:ext cx="6350000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095375"/>
            <a:ext cx="90392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The microscope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Organisms (living things) are made up of cells. Cells differ in shape, size and function.</a:t>
            </a:r>
          </a:p>
          <a:p>
            <a:endParaRPr lang="en-IE" dirty="0" smtClean="0"/>
          </a:p>
          <a:p>
            <a:r>
              <a:rPr lang="en-IE" dirty="0" smtClean="0"/>
              <a:t>The microscope can be used to examine plant and animal cells.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>
                <a:latin typeface="Comic Sans MS" pitchFamily="66" charset="0"/>
              </a:rPr>
              <a:t>Onion Cell</a:t>
            </a:r>
            <a:endParaRPr lang="en-GB">
              <a:latin typeface="Comic Sans MS" pitchFamily="66" charset="0"/>
            </a:endParaRPr>
          </a:p>
        </p:txBody>
      </p:sp>
      <p:pic>
        <p:nvPicPr>
          <p:cNvPr id="31748" name="Picture 4" descr="http://www.saburchill.com/lab/images/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783263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142875"/>
            <a:ext cx="60452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549275"/>
            <a:ext cx="5969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260648"/>
          <a:ext cx="9144000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IE" sz="3600" dirty="0" smtClean="0"/>
                        <a:t>Part</a:t>
                      </a:r>
                      <a:r>
                        <a:rPr lang="en-IE" sz="3600" baseline="0" dirty="0" smtClean="0"/>
                        <a:t> of microscope</a:t>
                      </a:r>
                      <a:endParaRPr lang="en-I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600" dirty="0" smtClean="0"/>
                        <a:t>Function</a:t>
                      </a:r>
                      <a:endParaRPr lang="en-IE" sz="36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are cells?!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Cells are the most basic unit of living organisms.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389" y="1340769"/>
            <a:ext cx="9307389" cy="345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Types of cells: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450975"/>
            <a:ext cx="65405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Animal Cell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358</Words>
  <Application>Microsoft Office PowerPoint</Application>
  <PresentationFormat>On-screen Show (4:3)</PresentationFormat>
  <Paragraphs>67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2. Cells &amp; the Microscope</vt:lpstr>
      <vt:lpstr>Syllabus </vt:lpstr>
      <vt:lpstr>The microscope </vt:lpstr>
      <vt:lpstr>Slide 4</vt:lpstr>
      <vt:lpstr>Slide 5</vt:lpstr>
      <vt:lpstr>Slide 6</vt:lpstr>
      <vt:lpstr>What are cells?!</vt:lpstr>
      <vt:lpstr>Types of cells:</vt:lpstr>
      <vt:lpstr>Animal Cell</vt:lpstr>
      <vt:lpstr>Slide 10</vt:lpstr>
      <vt:lpstr>To examine an animal cell under the microscope</vt:lpstr>
      <vt:lpstr>Slide 12</vt:lpstr>
      <vt:lpstr>Tissues </vt:lpstr>
      <vt:lpstr>Organs </vt:lpstr>
      <vt:lpstr>Systems</vt:lpstr>
      <vt:lpstr>Slide 16</vt:lpstr>
      <vt:lpstr>Plant Cell</vt:lpstr>
      <vt:lpstr>Slide 18</vt:lpstr>
      <vt:lpstr>Experiment: To examine a plant cell under the micro-scope</vt:lpstr>
      <vt:lpstr>Slide 20</vt:lpstr>
      <vt:lpstr>Slide 21</vt:lpstr>
      <vt:lpstr>Slide 22</vt:lpstr>
      <vt:lpstr>Slide 23</vt:lpstr>
      <vt:lpstr>Syllabus </vt:lpstr>
      <vt:lpstr>Slide 25</vt:lpstr>
      <vt:lpstr>Slide 26</vt:lpstr>
      <vt:lpstr>Slide 27</vt:lpstr>
      <vt:lpstr>Slide 28</vt:lpstr>
      <vt:lpstr>Slide 29</vt:lpstr>
      <vt:lpstr>Onion Cell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Cells &amp; the Microscope</dc:title>
  <dc:creator>Mr. R</dc:creator>
  <cp:lastModifiedBy>Clare Aki</cp:lastModifiedBy>
  <cp:revision>16</cp:revision>
  <dcterms:created xsi:type="dcterms:W3CDTF">2010-05-24T20:21:50Z</dcterms:created>
  <dcterms:modified xsi:type="dcterms:W3CDTF">2013-09-20T10:08:55Z</dcterms:modified>
</cp:coreProperties>
</file>